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58" r:id="rId4"/>
    <p:sldId id="259" r:id="rId5"/>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09" autoAdjust="0"/>
    <p:restoredTop sz="94660"/>
  </p:normalViewPr>
  <p:slideViewPr>
    <p:cSldViewPr snapToGrid="0">
      <p:cViewPr varScale="1">
        <p:scale>
          <a:sx n="112" d="100"/>
          <a:sy n="112" d="100"/>
        </p:scale>
        <p:origin x="666" y="96"/>
      </p:cViewPr>
      <p:guideLst/>
    </p:cSldViewPr>
  </p:slideViewPr>
  <p:notesTextViewPr>
    <p:cViewPr>
      <p:scale>
        <a:sx n="1" d="1"/>
        <a:sy n="1" d="1"/>
      </p:scale>
      <p:origin x="0" y="0"/>
    </p:cViewPr>
  </p:notesTextViewPr>
  <p:notesViewPr>
    <p:cSldViewPr snapToGrid="0">
      <p:cViewPr varScale="1">
        <p:scale>
          <a:sx n="50" d="100"/>
          <a:sy n="50" d="100"/>
        </p:scale>
        <p:origin x="2696"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BB28F0D-76F4-4E6A-900A-6AA61F7E4B72}" type="datetimeFigureOut">
              <a:rPr lang="en-US" smtClean="0"/>
              <a:t>6/3/2025</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F51D4EC9-9895-4607-9ACB-DA7B07EB5860}" type="slidenum">
              <a:rPr lang="en-US" smtClean="0"/>
              <a:t>‹#›</a:t>
            </a:fld>
            <a:endParaRPr lang="en-US"/>
          </a:p>
        </p:txBody>
      </p:sp>
    </p:spTree>
    <p:extLst>
      <p:ext uri="{BB962C8B-B14F-4D97-AF65-F5344CB8AC3E}">
        <p14:creationId xmlns:p14="http://schemas.microsoft.com/office/powerpoint/2010/main" val="406765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HELLO EVERYONE, I’M CAROL HOUCK, OCEAN VIEW TOWN MANAGER.  </a:t>
            </a:r>
          </a:p>
          <a:p>
            <a:r>
              <a:rPr lang="en-US" sz="1800" dirty="0"/>
              <a:t> ON BEHALF OF THE MAYOR AND COUNCIL, OUR POLICE CHIEF AND MYSELF….</a:t>
            </a:r>
          </a:p>
          <a:p>
            <a:r>
              <a:rPr lang="en-US" sz="1800" dirty="0"/>
              <a:t> I WANT TO THANK YOU FOR PROVIDING THIS OPPORTUNITY TO ENGAGE WITH YOU AND SHARE DETAILED INFORMATION REGARDING THE SRO PROGRAM THE TOWN IS PROVIDING AT LORD BALTIMORE ELEMENTARY SCHOOL…</a:t>
            </a:r>
          </a:p>
          <a:p>
            <a:r>
              <a:rPr lang="en-US" sz="1800" dirty="0"/>
              <a:t>AND HOPEFULLY BRING OUR ENGAGEMENT FULL CIRCLE, </a:t>
            </a:r>
          </a:p>
          <a:p>
            <a:r>
              <a:rPr lang="en-US" sz="1800" dirty="0"/>
              <a:t>WHERE WE CAN EMBRACE THE OPPORTUNITY TO PARTNER IN CONTINUED SUCCESS.</a:t>
            </a:r>
          </a:p>
        </p:txBody>
      </p:sp>
      <p:sp>
        <p:nvSpPr>
          <p:cNvPr id="4" name="Slide Number Placeholder 3"/>
          <p:cNvSpPr>
            <a:spLocks noGrp="1"/>
          </p:cNvSpPr>
          <p:nvPr>
            <p:ph type="sldNum" sz="quarter" idx="5"/>
          </p:nvPr>
        </p:nvSpPr>
        <p:spPr/>
        <p:txBody>
          <a:bodyPr/>
          <a:lstStyle/>
          <a:p>
            <a:fld id="{F51D4EC9-9895-4607-9ACB-DA7B07EB5860}" type="slidenum">
              <a:rPr lang="en-US" smtClean="0"/>
              <a:t>1</a:t>
            </a:fld>
            <a:endParaRPr lang="en-US" dirty="0"/>
          </a:p>
        </p:txBody>
      </p:sp>
    </p:spTree>
    <p:extLst>
      <p:ext uri="{BB962C8B-B14F-4D97-AF65-F5344CB8AC3E}">
        <p14:creationId xmlns:p14="http://schemas.microsoft.com/office/powerpoint/2010/main" val="3390774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56FB-E05E-443F-88A1-CFC90638997C}"/>
              </a:ext>
            </a:extLst>
          </p:cNvPr>
          <p:cNvSpPr>
            <a:spLocks noGrp="1"/>
          </p:cNvSpPr>
          <p:nvPr>
            <p:ph type="ctrTitle"/>
          </p:nvPr>
        </p:nvSpPr>
        <p:spPr>
          <a:xfrm>
            <a:off x="1084727" y="1597961"/>
            <a:ext cx="9144000" cy="31623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3C5DA97A-281B-4A77-9D2C-C5E6A860E645}"/>
              </a:ext>
            </a:extLst>
          </p:cNvPr>
          <p:cNvSpPr>
            <a:spLocks noGrp="1"/>
          </p:cNvSpPr>
          <p:nvPr>
            <p:ph type="subTitle" idx="1"/>
          </p:nvPr>
        </p:nvSpPr>
        <p:spPr>
          <a:xfrm>
            <a:off x="1084727" y="4902488"/>
            <a:ext cx="9144000" cy="985075"/>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FD7BAE-E194-4223-BB4E-5E487863F5BE}"/>
              </a:ext>
            </a:extLst>
          </p:cNvPr>
          <p:cNvSpPr>
            <a:spLocks noGrp="1"/>
          </p:cNvSpPr>
          <p:nvPr>
            <p:ph type="dt" sz="half" idx="10"/>
          </p:nvPr>
        </p:nvSpPr>
        <p:spPr/>
        <p:txBody>
          <a:bodyPr/>
          <a:lstStyle/>
          <a:p>
            <a:fld id="{2FFCFF85-70D0-44ED-88EE-F5F729AD7B20}" type="datetime1">
              <a:rPr lang="en-US" smtClean="0"/>
              <a:t>6/3/2025</a:t>
            </a:fld>
            <a:endParaRPr lang="en-US" dirty="0"/>
          </a:p>
        </p:txBody>
      </p:sp>
      <p:sp>
        <p:nvSpPr>
          <p:cNvPr id="5" name="Footer Placeholder 4">
            <a:extLst>
              <a:ext uri="{FF2B5EF4-FFF2-40B4-BE49-F238E27FC236}">
                <a16:creationId xmlns:a16="http://schemas.microsoft.com/office/drawing/2014/main" id="{9721F6C9-7279-4DF8-9462-3EFEFA03F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457072-0A38-49AD-8D0D-0E42DD488E4F}"/>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3392047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8199-C6CF-4DFF-A750-435F06CC74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F2D5EB-F993-411F-9DBA-971321FC00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A5D216-27F9-4078-8349-ABC9F614A5E7}"/>
              </a:ext>
            </a:extLst>
          </p:cNvPr>
          <p:cNvSpPr>
            <a:spLocks noGrp="1"/>
          </p:cNvSpPr>
          <p:nvPr>
            <p:ph type="dt" sz="half" idx="10"/>
          </p:nvPr>
        </p:nvSpPr>
        <p:spPr/>
        <p:txBody>
          <a:bodyPr/>
          <a:lstStyle/>
          <a:p>
            <a:fld id="{651F5CEC-D10D-4B60-8F7D-6E0989995692}" type="datetime1">
              <a:rPr lang="en-US" smtClean="0"/>
              <a:t>6/3/2025</a:t>
            </a:fld>
            <a:endParaRPr lang="en-US"/>
          </a:p>
        </p:txBody>
      </p:sp>
      <p:sp>
        <p:nvSpPr>
          <p:cNvPr id="5" name="Footer Placeholder 4">
            <a:extLst>
              <a:ext uri="{FF2B5EF4-FFF2-40B4-BE49-F238E27FC236}">
                <a16:creationId xmlns:a16="http://schemas.microsoft.com/office/drawing/2014/main" id="{4384F8A8-FBA7-4F25-ADEA-AF346495DE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4609F8-5897-4724-8FA6-3EFDE8F2DD79}"/>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315791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C0F0C-7BA8-490D-B4C9-CCE145DCD19A}"/>
              </a:ext>
            </a:extLst>
          </p:cNvPr>
          <p:cNvSpPr>
            <a:spLocks noGrp="1"/>
          </p:cNvSpPr>
          <p:nvPr>
            <p:ph type="title"/>
          </p:nvPr>
        </p:nvSpPr>
        <p:spPr>
          <a:xfrm>
            <a:off x="1084726" y="1709738"/>
            <a:ext cx="9143999" cy="3050523"/>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290E61-B837-4BE4-9BC7-6AF706BCCA42}"/>
              </a:ext>
            </a:extLst>
          </p:cNvPr>
          <p:cNvSpPr>
            <a:spLocks noGrp="1"/>
          </p:cNvSpPr>
          <p:nvPr>
            <p:ph type="body" idx="1"/>
          </p:nvPr>
        </p:nvSpPr>
        <p:spPr>
          <a:xfrm>
            <a:off x="1084726" y="4902488"/>
            <a:ext cx="9143999" cy="9850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52E15F-E46D-44C6-9FB9-07B0BC545AEF}"/>
              </a:ext>
            </a:extLst>
          </p:cNvPr>
          <p:cNvSpPr>
            <a:spLocks noGrp="1"/>
          </p:cNvSpPr>
          <p:nvPr>
            <p:ph type="dt" sz="half" idx="10"/>
          </p:nvPr>
        </p:nvSpPr>
        <p:spPr/>
        <p:txBody>
          <a:bodyPr/>
          <a:lstStyle/>
          <a:p>
            <a:fld id="{2FCA1DEF-92BB-4CA1-B04D-C4CDE1F5D81E}" type="datetime1">
              <a:rPr lang="en-US" smtClean="0"/>
              <a:t>6/3/2025</a:t>
            </a:fld>
            <a:endParaRPr lang="en-US"/>
          </a:p>
        </p:txBody>
      </p:sp>
      <p:sp>
        <p:nvSpPr>
          <p:cNvPr id="5" name="Footer Placeholder 4">
            <a:extLst>
              <a:ext uri="{FF2B5EF4-FFF2-40B4-BE49-F238E27FC236}">
                <a16:creationId xmlns:a16="http://schemas.microsoft.com/office/drawing/2014/main" id="{2EBF6955-3667-4857-B35A-9E12F79886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14B309-D15E-4FA1-9B8D-8C1F3B56C375}"/>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2499483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219AB-91F9-4F80-9B5D-2E6FE925F0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19F334-D0CF-4DFD-BAA9-3ECD639B1F1E}"/>
              </a:ext>
            </a:extLst>
          </p:cNvPr>
          <p:cNvSpPr>
            <a:spLocks noGrp="1"/>
          </p:cNvSpPr>
          <p:nvPr>
            <p:ph sz="half" idx="1"/>
          </p:nvPr>
        </p:nvSpPr>
        <p:spPr>
          <a:xfrm>
            <a:off x="1077362" y="2227809"/>
            <a:ext cx="4942438" cy="3949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5E0B5D-4613-4DA7-BA20-58B19BE8A496}"/>
              </a:ext>
            </a:extLst>
          </p:cNvPr>
          <p:cNvSpPr>
            <a:spLocks noGrp="1"/>
          </p:cNvSpPr>
          <p:nvPr>
            <p:ph sz="half" idx="2"/>
          </p:nvPr>
        </p:nvSpPr>
        <p:spPr>
          <a:xfrm>
            <a:off x="6172200" y="2227809"/>
            <a:ext cx="4855265" cy="39491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F311AB-0603-424D-BC42-0CEAB3562BA4}"/>
              </a:ext>
            </a:extLst>
          </p:cNvPr>
          <p:cNvSpPr>
            <a:spLocks noGrp="1"/>
          </p:cNvSpPr>
          <p:nvPr>
            <p:ph type="dt" sz="half" idx="10"/>
          </p:nvPr>
        </p:nvSpPr>
        <p:spPr/>
        <p:txBody>
          <a:bodyPr/>
          <a:lstStyle/>
          <a:p>
            <a:fld id="{E84B2299-E27B-4ED4-9AC6-10BB687C0C5A}" type="datetime1">
              <a:rPr lang="en-US" smtClean="0"/>
              <a:t>6/3/2025</a:t>
            </a:fld>
            <a:endParaRPr lang="en-US"/>
          </a:p>
        </p:txBody>
      </p:sp>
      <p:sp>
        <p:nvSpPr>
          <p:cNvPr id="6" name="Footer Placeholder 5">
            <a:extLst>
              <a:ext uri="{FF2B5EF4-FFF2-40B4-BE49-F238E27FC236}">
                <a16:creationId xmlns:a16="http://schemas.microsoft.com/office/drawing/2014/main" id="{7A3AA2AC-0C5F-4835-BE47-D780C29890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6C54C0-DFDA-4778-9EE8-5E5C30E05412}"/>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1731924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F3603-5B09-4916-8324-A6BDAB4E060E}"/>
              </a:ext>
            </a:extLst>
          </p:cNvPr>
          <p:cNvSpPr>
            <a:spLocks noGrp="1"/>
          </p:cNvSpPr>
          <p:nvPr>
            <p:ph type="title"/>
          </p:nvPr>
        </p:nvSpPr>
        <p:spPr>
          <a:xfrm>
            <a:off x="1084726" y="365125"/>
            <a:ext cx="9942739"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74073C-C15B-4218-9B84-6758955176E7}"/>
              </a:ext>
            </a:extLst>
          </p:cNvPr>
          <p:cNvSpPr>
            <a:spLocks noGrp="1"/>
          </p:cNvSpPr>
          <p:nvPr>
            <p:ph type="body" idx="1"/>
          </p:nvPr>
        </p:nvSpPr>
        <p:spPr>
          <a:xfrm>
            <a:off x="1084725" y="1681163"/>
            <a:ext cx="491285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116D27-36F6-440B-A9BE-8B9499047CEF}"/>
              </a:ext>
            </a:extLst>
          </p:cNvPr>
          <p:cNvSpPr>
            <a:spLocks noGrp="1"/>
          </p:cNvSpPr>
          <p:nvPr>
            <p:ph sz="half" idx="2"/>
          </p:nvPr>
        </p:nvSpPr>
        <p:spPr>
          <a:xfrm>
            <a:off x="1084726" y="2505075"/>
            <a:ext cx="4912849"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C12010D-7AC4-4A70-A211-6A29274119DB}"/>
              </a:ext>
            </a:extLst>
          </p:cNvPr>
          <p:cNvSpPr>
            <a:spLocks noGrp="1"/>
          </p:cNvSpPr>
          <p:nvPr>
            <p:ph type="body" sz="quarter" idx="3"/>
          </p:nvPr>
        </p:nvSpPr>
        <p:spPr>
          <a:xfrm>
            <a:off x="6172200" y="1681163"/>
            <a:ext cx="485526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AE85B5-3350-49A4-86A1-E5DAED491624}"/>
              </a:ext>
            </a:extLst>
          </p:cNvPr>
          <p:cNvSpPr>
            <a:spLocks noGrp="1"/>
          </p:cNvSpPr>
          <p:nvPr>
            <p:ph sz="quarter" idx="4"/>
          </p:nvPr>
        </p:nvSpPr>
        <p:spPr>
          <a:xfrm>
            <a:off x="6172200" y="2505075"/>
            <a:ext cx="485526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73E874-D08B-4D81-B82D-5DF242E4A1AA}"/>
              </a:ext>
            </a:extLst>
          </p:cNvPr>
          <p:cNvSpPr>
            <a:spLocks noGrp="1"/>
          </p:cNvSpPr>
          <p:nvPr>
            <p:ph type="dt" sz="half" idx="10"/>
          </p:nvPr>
        </p:nvSpPr>
        <p:spPr/>
        <p:txBody>
          <a:bodyPr/>
          <a:lstStyle/>
          <a:p>
            <a:fld id="{36A970CB-F77F-4D20-940A-A70D79A3D702}" type="datetime1">
              <a:rPr lang="en-US" smtClean="0"/>
              <a:t>6/3/2025</a:t>
            </a:fld>
            <a:endParaRPr lang="en-US"/>
          </a:p>
        </p:txBody>
      </p:sp>
      <p:sp>
        <p:nvSpPr>
          <p:cNvPr id="8" name="Footer Placeholder 7">
            <a:extLst>
              <a:ext uri="{FF2B5EF4-FFF2-40B4-BE49-F238E27FC236}">
                <a16:creationId xmlns:a16="http://schemas.microsoft.com/office/drawing/2014/main" id="{AE174067-0FFA-41C3-A3A6-E8907CC32D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947985-FBC0-4118-8877-2E327F637DF5}"/>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1289712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0282-3DE7-4AB9-83AC-AFEDD22AF3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A7436C-706A-443F-86CD-4444C82818B2}"/>
              </a:ext>
            </a:extLst>
          </p:cNvPr>
          <p:cNvSpPr>
            <a:spLocks noGrp="1"/>
          </p:cNvSpPr>
          <p:nvPr>
            <p:ph type="dt" sz="half" idx="10"/>
          </p:nvPr>
        </p:nvSpPr>
        <p:spPr/>
        <p:txBody>
          <a:bodyPr/>
          <a:lstStyle/>
          <a:p>
            <a:fld id="{85EAE09F-B9FD-453F-B893-FCC884F99CFD}" type="datetime1">
              <a:rPr lang="en-US" smtClean="0"/>
              <a:t>6/3/2025</a:t>
            </a:fld>
            <a:endParaRPr lang="en-US"/>
          </a:p>
        </p:txBody>
      </p:sp>
      <p:sp>
        <p:nvSpPr>
          <p:cNvPr id="4" name="Footer Placeholder 3">
            <a:extLst>
              <a:ext uri="{FF2B5EF4-FFF2-40B4-BE49-F238E27FC236}">
                <a16:creationId xmlns:a16="http://schemas.microsoft.com/office/drawing/2014/main" id="{09B53292-7EA5-45D0-957F-636A44FC06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76F59D-34BB-462C-B506-040B9E982FCB}"/>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109302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E55245-AB52-41B4-9B28-55E6527DA2F8}"/>
              </a:ext>
            </a:extLst>
          </p:cNvPr>
          <p:cNvSpPr>
            <a:spLocks noGrp="1"/>
          </p:cNvSpPr>
          <p:nvPr>
            <p:ph type="dt" sz="half" idx="10"/>
          </p:nvPr>
        </p:nvSpPr>
        <p:spPr/>
        <p:txBody>
          <a:bodyPr/>
          <a:lstStyle/>
          <a:p>
            <a:fld id="{47C7E7D7-6861-4A24-9FF5-70853B148681}" type="datetime1">
              <a:rPr lang="en-US" smtClean="0"/>
              <a:t>6/3/2025</a:t>
            </a:fld>
            <a:endParaRPr lang="en-US"/>
          </a:p>
        </p:txBody>
      </p:sp>
      <p:sp>
        <p:nvSpPr>
          <p:cNvPr id="3" name="Footer Placeholder 2">
            <a:extLst>
              <a:ext uri="{FF2B5EF4-FFF2-40B4-BE49-F238E27FC236}">
                <a16:creationId xmlns:a16="http://schemas.microsoft.com/office/drawing/2014/main" id="{CA73B8AE-58B0-4FDF-8430-9D8D3DD537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9E4D91-8619-43C1-841B-B5F47DE01739}"/>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3698904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DA660-DF93-4947-B93F-BF118D3B5F80}"/>
              </a:ext>
            </a:extLst>
          </p:cNvPr>
          <p:cNvSpPr>
            <a:spLocks noGrp="1"/>
          </p:cNvSpPr>
          <p:nvPr>
            <p:ph type="title"/>
          </p:nvPr>
        </p:nvSpPr>
        <p:spPr>
          <a:xfrm>
            <a:off x="1084727" y="457200"/>
            <a:ext cx="3687298"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02F0292E-B3E1-4FD6-A7FA-C165BAC21C28}"/>
              </a:ext>
            </a:extLst>
          </p:cNvPr>
          <p:cNvSpPr>
            <a:spLocks noGrp="1"/>
          </p:cNvSpPr>
          <p:nvPr>
            <p:ph idx="1"/>
          </p:nvPr>
        </p:nvSpPr>
        <p:spPr>
          <a:xfrm>
            <a:off x="5183188" y="987425"/>
            <a:ext cx="5844277"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EFB0ECC-817B-4A71-AFB5-FC60A2BC3ABC}"/>
              </a:ext>
            </a:extLst>
          </p:cNvPr>
          <p:cNvSpPr>
            <a:spLocks noGrp="1"/>
          </p:cNvSpPr>
          <p:nvPr>
            <p:ph type="body" sz="half" idx="2"/>
          </p:nvPr>
        </p:nvSpPr>
        <p:spPr>
          <a:xfrm>
            <a:off x="1084727" y="2253343"/>
            <a:ext cx="3687298" cy="361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7788E0B-6135-4F59-A35A-2CA1A8BA4ED2}"/>
              </a:ext>
            </a:extLst>
          </p:cNvPr>
          <p:cNvSpPr>
            <a:spLocks noGrp="1"/>
          </p:cNvSpPr>
          <p:nvPr>
            <p:ph type="dt" sz="half" idx="10"/>
          </p:nvPr>
        </p:nvSpPr>
        <p:spPr/>
        <p:txBody>
          <a:bodyPr/>
          <a:lstStyle/>
          <a:p>
            <a:fld id="{A367D957-682E-4726-920D-9D12CD4483EF}" type="datetime1">
              <a:rPr lang="en-US" smtClean="0"/>
              <a:t>6/3/2025</a:t>
            </a:fld>
            <a:endParaRPr lang="en-US"/>
          </a:p>
        </p:txBody>
      </p:sp>
      <p:sp>
        <p:nvSpPr>
          <p:cNvPr id="6" name="Footer Placeholder 5">
            <a:extLst>
              <a:ext uri="{FF2B5EF4-FFF2-40B4-BE49-F238E27FC236}">
                <a16:creationId xmlns:a16="http://schemas.microsoft.com/office/drawing/2014/main" id="{FD0DEF36-4037-4E6D-988F-CC8E3F11C6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5C0D2D-D878-4723-A002-5A601EFB48A0}"/>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1851751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C59D5-B8A1-4C9C-A61F-E082A44330BB}"/>
              </a:ext>
            </a:extLst>
          </p:cNvPr>
          <p:cNvSpPr>
            <a:spLocks noGrp="1"/>
          </p:cNvSpPr>
          <p:nvPr>
            <p:ph type="title"/>
          </p:nvPr>
        </p:nvSpPr>
        <p:spPr>
          <a:xfrm>
            <a:off x="1084727" y="720433"/>
            <a:ext cx="3687298" cy="1587337"/>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4CB4F5F-E6E7-45C3-B35C-80F81FB1A5E8}"/>
              </a:ext>
            </a:extLst>
          </p:cNvPr>
          <p:cNvSpPr>
            <a:spLocks noGrp="1"/>
          </p:cNvSpPr>
          <p:nvPr>
            <p:ph type="pic" idx="1"/>
          </p:nvPr>
        </p:nvSpPr>
        <p:spPr>
          <a:xfrm>
            <a:off x="5183188" y="987425"/>
            <a:ext cx="58277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633AB7-4F8E-4A9F-AC15-89E6A6E00347}"/>
              </a:ext>
            </a:extLst>
          </p:cNvPr>
          <p:cNvSpPr>
            <a:spLocks noGrp="1"/>
          </p:cNvSpPr>
          <p:nvPr>
            <p:ph type="body" sz="half" idx="2"/>
          </p:nvPr>
        </p:nvSpPr>
        <p:spPr>
          <a:xfrm>
            <a:off x="1084727" y="2449286"/>
            <a:ext cx="3687298" cy="3419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C074B526-866D-4E11-A7F9-081BD4EDF484}"/>
              </a:ext>
            </a:extLst>
          </p:cNvPr>
          <p:cNvSpPr>
            <a:spLocks noGrp="1"/>
          </p:cNvSpPr>
          <p:nvPr>
            <p:ph type="dt" sz="half" idx="10"/>
          </p:nvPr>
        </p:nvSpPr>
        <p:spPr/>
        <p:txBody>
          <a:bodyPr/>
          <a:lstStyle/>
          <a:p>
            <a:fld id="{1FFCA019-425B-4A28-B0CB-CC3037F7F648}" type="datetime1">
              <a:rPr lang="en-US" smtClean="0"/>
              <a:t>6/3/2025</a:t>
            </a:fld>
            <a:endParaRPr lang="en-US"/>
          </a:p>
        </p:txBody>
      </p:sp>
      <p:sp>
        <p:nvSpPr>
          <p:cNvPr id="6" name="Footer Placeholder 5">
            <a:extLst>
              <a:ext uri="{FF2B5EF4-FFF2-40B4-BE49-F238E27FC236}">
                <a16:creationId xmlns:a16="http://schemas.microsoft.com/office/drawing/2014/main" id="{CD758BF8-E962-4367-8495-62438FDD48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C20AE1-C97D-4E6C-9DB2-B2904C2CF247}"/>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4270230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89E81-5CFF-4A28-B9C8-5D54E51DF202}"/>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58A4CC8-DCB0-4E94-98A7-236E3D1866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D1F802-21C2-44B2-A419-55469D826571}"/>
              </a:ext>
            </a:extLst>
          </p:cNvPr>
          <p:cNvSpPr>
            <a:spLocks noGrp="1"/>
          </p:cNvSpPr>
          <p:nvPr>
            <p:ph type="dt" sz="half" idx="10"/>
          </p:nvPr>
        </p:nvSpPr>
        <p:spPr/>
        <p:txBody>
          <a:bodyPr/>
          <a:lstStyle/>
          <a:p>
            <a:fld id="{5464FF0E-93E9-4E6C-A75A-CD5B704312A6}" type="datetime1">
              <a:rPr lang="en-US" smtClean="0"/>
              <a:t>6/3/2025</a:t>
            </a:fld>
            <a:endParaRPr lang="en-US"/>
          </a:p>
        </p:txBody>
      </p:sp>
      <p:sp>
        <p:nvSpPr>
          <p:cNvPr id="5" name="Footer Placeholder 4">
            <a:extLst>
              <a:ext uri="{FF2B5EF4-FFF2-40B4-BE49-F238E27FC236}">
                <a16:creationId xmlns:a16="http://schemas.microsoft.com/office/drawing/2014/main" id="{84BDB709-08FF-4C4A-8670-4CCA9146F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395375-1CC8-4950-8439-877451C4266D}"/>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279987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8BDF0-A155-454D-B3E2-AD15D0905A62}"/>
              </a:ext>
            </a:extLst>
          </p:cNvPr>
          <p:cNvSpPr>
            <a:spLocks noGrp="1"/>
          </p:cNvSpPr>
          <p:nvPr>
            <p:ph type="title" orient="vert"/>
          </p:nvPr>
        </p:nvSpPr>
        <p:spPr>
          <a:xfrm>
            <a:off x="9073242" y="827313"/>
            <a:ext cx="2280557" cy="5061857"/>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07244E0D-96EC-4B35-BA5C-5DAFCC7281AE}"/>
              </a:ext>
            </a:extLst>
          </p:cNvPr>
          <p:cNvSpPr>
            <a:spLocks noGrp="1"/>
          </p:cNvSpPr>
          <p:nvPr>
            <p:ph type="body" orient="vert" idx="1"/>
          </p:nvPr>
        </p:nvSpPr>
        <p:spPr>
          <a:xfrm>
            <a:off x="838200" y="827313"/>
            <a:ext cx="8115300" cy="5061857"/>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3ADC4E-9FB1-439F-B0FB-47F47B3421A7}"/>
              </a:ext>
            </a:extLst>
          </p:cNvPr>
          <p:cNvSpPr>
            <a:spLocks noGrp="1"/>
          </p:cNvSpPr>
          <p:nvPr>
            <p:ph type="dt" sz="half" idx="10"/>
          </p:nvPr>
        </p:nvSpPr>
        <p:spPr/>
        <p:txBody>
          <a:bodyPr/>
          <a:lstStyle/>
          <a:p>
            <a:fld id="{F0C89629-A851-4777-8417-25F381914811}" type="datetime1">
              <a:rPr lang="en-US" smtClean="0"/>
              <a:t>6/3/2025</a:t>
            </a:fld>
            <a:endParaRPr lang="en-US"/>
          </a:p>
        </p:txBody>
      </p:sp>
      <p:sp>
        <p:nvSpPr>
          <p:cNvPr id="5" name="Footer Placeholder 4">
            <a:extLst>
              <a:ext uri="{FF2B5EF4-FFF2-40B4-BE49-F238E27FC236}">
                <a16:creationId xmlns:a16="http://schemas.microsoft.com/office/drawing/2014/main" id="{637EE406-061A-4440-BA75-3B684FC848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6D93CF-F5F3-4897-A51E-47D577FDD344}"/>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2771789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E192E3E-68A9-4F36-936C-1C8D0B9EF132}"/>
              </a:ext>
            </a:extLst>
          </p:cNvPr>
          <p:cNvSpPr/>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3F214EB0-7E6D-4536-9350-5CB688B56F26}"/>
              </a:ext>
            </a:extLst>
          </p:cNvPr>
          <p:cNvSpPr>
            <a:spLocks noGrp="1"/>
          </p:cNvSpPr>
          <p:nvPr>
            <p:ph type="title"/>
          </p:nvPr>
        </p:nvSpPr>
        <p:spPr>
          <a:xfrm>
            <a:off x="1077362" y="720434"/>
            <a:ext cx="9950103" cy="1507376"/>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ABF5455E-4725-4924-BF7D-2E1FC9E391F8}"/>
              </a:ext>
            </a:extLst>
          </p:cNvPr>
          <p:cNvSpPr>
            <a:spLocks noGrp="1"/>
          </p:cNvSpPr>
          <p:nvPr>
            <p:ph type="body" idx="1"/>
          </p:nvPr>
        </p:nvSpPr>
        <p:spPr>
          <a:xfrm>
            <a:off x="1077362" y="2427316"/>
            <a:ext cx="9950103" cy="351351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2CAD9D9-1A1D-4438-9F3D-E5E58FD72F1F}"/>
              </a:ext>
            </a:extLst>
          </p:cNvPr>
          <p:cNvSpPr>
            <a:spLocks noGrp="1"/>
          </p:cNvSpPr>
          <p:nvPr>
            <p:ph type="dt" sz="half" idx="2"/>
          </p:nvPr>
        </p:nvSpPr>
        <p:spPr>
          <a:xfrm>
            <a:off x="9243751" y="6356350"/>
            <a:ext cx="2296603" cy="365125"/>
          </a:xfrm>
          <a:prstGeom prst="rect">
            <a:avLst/>
          </a:prstGeom>
        </p:spPr>
        <p:txBody>
          <a:bodyPr vert="horz" lIns="91440" tIns="45720" rIns="91440" bIns="45720" rtlCol="0" anchor="ctr"/>
          <a:lstStyle>
            <a:lvl1pPr algn="r">
              <a:defRPr sz="900">
                <a:solidFill>
                  <a:schemeClr val="bg1"/>
                </a:solidFill>
              </a:defRPr>
            </a:lvl1pPr>
          </a:lstStyle>
          <a:p>
            <a:fld id="{5CBA8812-CCA1-4576-9335-C2EDA7F9754A}" type="datetime1">
              <a:rPr lang="en-US" smtClean="0"/>
              <a:t>6/3/2025</a:t>
            </a:fld>
            <a:endParaRPr lang="en-US" dirty="0"/>
          </a:p>
        </p:txBody>
      </p:sp>
      <p:sp>
        <p:nvSpPr>
          <p:cNvPr id="5" name="Footer Placeholder 4">
            <a:extLst>
              <a:ext uri="{FF2B5EF4-FFF2-40B4-BE49-F238E27FC236}">
                <a16:creationId xmlns:a16="http://schemas.microsoft.com/office/drawing/2014/main" id="{AE80A827-D7BF-4CA4-8C29-5AE54ADA4787}"/>
              </a:ext>
            </a:extLst>
          </p:cNvPr>
          <p:cNvSpPr>
            <a:spLocks noGrp="1"/>
          </p:cNvSpPr>
          <p:nvPr>
            <p:ph type="ftr" sz="quarter" idx="3"/>
          </p:nvPr>
        </p:nvSpPr>
        <p:spPr>
          <a:xfrm rot="5400000">
            <a:off x="-1610380" y="1926575"/>
            <a:ext cx="3830351"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06717188-1DE1-4DA5-8161-21179E4ADEAE}"/>
              </a:ext>
            </a:extLst>
          </p:cNvPr>
          <p:cNvSpPr>
            <a:spLocks noGrp="1"/>
          </p:cNvSpPr>
          <p:nvPr>
            <p:ph type="sldNum" sz="quarter" idx="4"/>
          </p:nvPr>
        </p:nvSpPr>
        <p:spPr>
          <a:xfrm>
            <a:off x="11540355" y="6356350"/>
            <a:ext cx="410973" cy="365125"/>
          </a:xfrm>
          <a:prstGeom prst="rect">
            <a:avLst/>
          </a:prstGeom>
        </p:spPr>
        <p:txBody>
          <a:bodyPr vert="horz" lIns="91440" tIns="45720" rIns="91440" bIns="45720" rtlCol="0" anchor="ctr"/>
          <a:lstStyle>
            <a:lvl1pPr algn="r">
              <a:defRPr sz="900">
                <a:solidFill>
                  <a:schemeClr val="bg1"/>
                </a:solidFill>
              </a:defRPr>
            </a:lvl1p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710358921"/>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hdr="0" ftr="0" dt="0"/>
  <p:txStyles>
    <p:titleStyle>
      <a:lvl1pPr algn="l" defTabSz="914400" rtl="0" eaLnBrk="1" latinLnBrk="0" hangingPunct="1">
        <a:lnSpc>
          <a:spcPct val="110000"/>
        </a:lnSpc>
        <a:spcBef>
          <a:spcPct val="0"/>
        </a:spcBef>
        <a:buNone/>
        <a:defRPr sz="3200" b="1" kern="120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845648E2-B946-43A1-80DE-C50CBBDF9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19BD38-B0DC-935B-1C0A-5E3E0BF2C7DE}"/>
              </a:ext>
            </a:extLst>
          </p:cNvPr>
          <p:cNvSpPr>
            <a:spLocks noGrp="1"/>
          </p:cNvSpPr>
          <p:nvPr>
            <p:ph type="ctrTitle"/>
          </p:nvPr>
        </p:nvSpPr>
        <p:spPr>
          <a:xfrm>
            <a:off x="856453" y="3872396"/>
            <a:ext cx="4387157" cy="1930401"/>
          </a:xfrm>
        </p:spPr>
        <p:txBody>
          <a:bodyPr anchor="b">
            <a:normAutofit/>
          </a:bodyPr>
          <a:lstStyle/>
          <a:p>
            <a:pPr algn="ctr"/>
            <a:r>
              <a:rPr lang="en-US" sz="2400" dirty="0">
                <a:latin typeface="Times New Roman" panose="02020603050405020304" pitchFamily="18" charset="0"/>
                <a:cs typeface="Times New Roman" panose="02020603050405020304" pitchFamily="18" charset="0"/>
              </a:rPr>
              <a:t>Presented to the</a:t>
            </a:r>
            <a:br>
              <a:rPr lang="en-US" sz="2400" dirty="0">
                <a:latin typeface="Times New Roman" panose="02020603050405020304" pitchFamily="18" charset="0"/>
                <a:cs typeface="Times New Roman" panose="02020603050405020304" pitchFamily="18" charset="0"/>
              </a:rPr>
            </a:br>
            <a:r>
              <a:rPr lang="en-US" sz="2400" dirty="0">
                <a:solidFill>
                  <a:srgbClr val="0070C0"/>
                </a:solidFill>
                <a:latin typeface="Times New Roman" panose="02020603050405020304" pitchFamily="18" charset="0"/>
                <a:cs typeface="Times New Roman" panose="02020603050405020304" pitchFamily="18" charset="0"/>
              </a:rPr>
              <a:t>Indian River School District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Finance Committee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May 12, 2025</a:t>
            </a:r>
          </a:p>
        </p:txBody>
      </p:sp>
      <p:sp>
        <p:nvSpPr>
          <p:cNvPr id="3" name="Subtitle 2">
            <a:extLst>
              <a:ext uri="{FF2B5EF4-FFF2-40B4-BE49-F238E27FC236}">
                <a16:creationId xmlns:a16="http://schemas.microsoft.com/office/drawing/2014/main" id="{64487A9C-1C86-3CD1-BD0D-AAC9FA92F6F2}"/>
              </a:ext>
            </a:extLst>
          </p:cNvPr>
          <p:cNvSpPr>
            <a:spLocks noGrp="1"/>
          </p:cNvSpPr>
          <p:nvPr>
            <p:ph type="subTitle" idx="1"/>
          </p:nvPr>
        </p:nvSpPr>
        <p:spPr>
          <a:xfrm>
            <a:off x="418744" y="734938"/>
            <a:ext cx="5161660" cy="2976989"/>
          </a:xfrm>
        </p:spPr>
        <p:txBody>
          <a:bodyPr anchor="t">
            <a:normAutofit fontScale="77500" lnSpcReduction="20000"/>
          </a:bodyPr>
          <a:lstStyle/>
          <a:p>
            <a:pPr algn="ctr"/>
            <a:r>
              <a:rPr lang="en-US" sz="3400" b="1" dirty="0">
                <a:latin typeface="Times New Roman" panose="02020603050405020304" pitchFamily="18" charset="0"/>
                <a:cs typeface="Times New Roman" panose="02020603050405020304" pitchFamily="18" charset="0"/>
              </a:rPr>
              <a:t>Lord Baltimore Elementary School </a:t>
            </a:r>
          </a:p>
          <a:p>
            <a:pPr algn="ctr"/>
            <a:r>
              <a:rPr lang="en-US" sz="3400" b="1" dirty="0">
                <a:solidFill>
                  <a:srgbClr val="0070C0"/>
                </a:solidFill>
                <a:latin typeface="Times New Roman" panose="02020603050405020304" pitchFamily="18" charset="0"/>
                <a:cs typeface="Times New Roman" panose="02020603050405020304" pitchFamily="18" charset="0"/>
              </a:rPr>
              <a:t>SRO PROGRAM </a:t>
            </a:r>
          </a:p>
          <a:p>
            <a:pPr algn="ctr"/>
            <a:r>
              <a:rPr lang="en-US" sz="3400" b="1" dirty="0">
                <a:latin typeface="Times New Roman" panose="02020603050405020304" pitchFamily="18" charset="0"/>
                <a:cs typeface="Times New Roman" panose="02020603050405020304" pitchFamily="18" charset="0"/>
              </a:rPr>
              <a:t>Town of Ocean View Police Department </a:t>
            </a:r>
          </a:p>
          <a:p>
            <a:pPr algn="ctr"/>
            <a:r>
              <a:rPr lang="en-US" sz="3400" b="1" dirty="0">
                <a:latin typeface="Times New Roman" panose="02020603050405020304" pitchFamily="18" charset="0"/>
                <a:cs typeface="Times New Roman" panose="02020603050405020304" pitchFamily="18" charset="0"/>
              </a:rPr>
              <a:t>2025/2026 </a:t>
            </a:r>
          </a:p>
          <a:p>
            <a:pPr algn="ctr"/>
            <a:r>
              <a:rPr lang="en-US" sz="3400" b="1" dirty="0">
                <a:latin typeface="Times New Roman" panose="02020603050405020304" pitchFamily="18" charset="0"/>
                <a:cs typeface="Times New Roman" panose="02020603050405020304" pitchFamily="18" charset="0"/>
              </a:rPr>
              <a:t>Funding Request </a:t>
            </a:r>
          </a:p>
          <a:p>
            <a:endParaRPr lang="en-US" dirty="0"/>
          </a:p>
        </p:txBody>
      </p:sp>
      <p:sp>
        <p:nvSpPr>
          <p:cNvPr id="26" name="Freeform: Shape 25">
            <a:extLst>
              <a:ext uri="{FF2B5EF4-FFF2-40B4-BE49-F238E27FC236}">
                <a16:creationId xmlns:a16="http://schemas.microsoft.com/office/drawing/2014/main" id="{EA06546B-3E90-4E24-BD32-C6BFD1CD8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794726" y="-906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3FA95682-BEE6-4B33-BA34-7E7BE4978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3793"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Picture 4">
            <a:extLst>
              <a:ext uri="{FF2B5EF4-FFF2-40B4-BE49-F238E27FC236}">
                <a16:creationId xmlns:a16="http://schemas.microsoft.com/office/drawing/2014/main" id="{063ED048-3B5D-32A5-1F52-5344B45B28A4}"/>
              </a:ext>
            </a:extLst>
          </p:cNvPr>
          <p:cNvPicPr>
            <a:picLocks noChangeAspect="1"/>
          </p:cNvPicPr>
          <p:nvPr/>
        </p:nvPicPr>
        <p:blipFill>
          <a:blip r:embed="rId3">
            <a:extLst>
              <a:ext uri="{28A0092B-C50C-407E-A947-70E740481C1C}">
                <a14:useLocalDpi xmlns:a14="http://schemas.microsoft.com/office/drawing/2010/main" val="0"/>
              </a:ext>
            </a:extLst>
          </a:blip>
          <a:srcRect l="11899" r="11899"/>
          <a:stretch/>
        </p:blipFill>
        <p:spPr>
          <a:xfrm>
            <a:off x="6070583" y="1066800"/>
            <a:ext cx="4800115" cy="4724399"/>
          </a:xfrm>
          <a:prstGeom prst="rect">
            <a:avLst/>
          </a:prstGeom>
        </p:spPr>
      </p:pic>
      <p:sp>
        <p:nvSpPr>
          <p:cNvPr id="4" name="Slide Number Placeholder 3">
            <a:extLst>
              <a:ext uri="{FF2B5EF4-FFF2-40B4-BE49-F238E27FC236}">
                <a16:creationId xmlns:a16="http://schemas.microsoft.com/office/drawing/2014/main" id="{273C5B49-EC25-0576-9A24-15CD3FEF2F25}"/>
              </a:ext>
            </a:extLst>
          </p:cNvPr>
          <p:cNvSpPr>
            <a:spLocks noGrp="1"/>
          </p:cNvSpPr>
          <p:nvPr>
            <p:ph type="sldNum" sz="quarter" idx="12"/>
          </p:nvPr>
        </p:nvSpPr>
        <p:spPr/>
        <p:txBody>
          <a:bodyPr/>
          <a:lstStyle/>
          <a:p>
            <a:fld id="{5DEF7F31-0B8A-474A-B86C-91F381754329}" type="slidenum">
              <a:rPr lang="en-US" smtClean="0"/>
              <a:t>1</a:t>
            </a:fld>
            <a:endParaRPr lang="en-US" dirty="0"/>
          </a:p>
        </p:txBody>
      </p:sp>
    </p:spTree>
    <p:extLst>
      <p:ext uri="{BB962C8B-B14F-4D97-AF65-F5344CB8AC3E}">
        <p14:creationId xmlns:p14="http://schemas.microsoft.com/office/powerpoint/2010/main" val="1581549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A85D5-D06B-29BD-9F24-CD31F44F4885}"/>
              </a:ext>
            </a:extLst>
          </p:cNvPr>
          <p:cNvSpPr>
            <a:spLocks noGrp="1"/>
          </p:cNvSpPr>
          <p:nvPr>
            <p:ph type="ctrTitle"/>
          </p:nvPr>
        </p:nvSpPr>
        <p:spPr>
          <a:xfrm>
            <a:off x="319738" y="1341690"/>
            <a:ext cx="11552524" cy="6306796"/>
          </a:xfrm>
        </p:spPr>
        <p:txBody>
          <a:bodyPr>
            <a:normAutofit fontScale="90000"/>
          </a:bodyPr>
          <a:lstStyle/>
          <a:p>
            <a:r>
              <a:rPr lang="en-US" sz="2000" b="0" dirty="0"/>
              <a:t>-</a:t>
            </a:r>
            <a:r>
              <a:rPr lang="en-US" sz="2000" dirty="0"/>
              <a:t> </a:t>
            </a:r>
            <a:r>
              <a:rPr lang="en-US" sz="2000" dirty="0">
                <a:latin typeface="Times New Roman" panose="02020603050405020304" pitchFamily="18" charset="0"/>
                <a:cs typeface="Times New Roman" panose="02020603050405020304" pitchFamily="18" charset="0"/>
              </a:rPr>
              <a:t>Our program is </a:t>
            </a:r>
            <a:r>
              <a:rPr lang="en-US" sz="2000" dirty="0">
                <a:solidFill>
                  <a:srgbClr val="0070C0"/>
                </a:solidFill>
                <a:latin typeface="Times New Roman" panose="02020603050405020304" pitchFamily="18" charset="0"/>
                <a:cs typeface="Times New Roman" panose="02020603050405020304" pitchFamily="18" charset="0"/>
              </a:rPr>
              <a:t>entering its 4</a:t>
            </a:r>
            <a:r>
              <a:rPr lang="en-US" sz="2000" baseline="30000" dirty="0">
                <a:solidFill>
                  <a:srgbClr val="0070C0"/>
                </a:solidFill>
                <a:latin typeface="Times New Roman" panose="02020603050405020304" pitchFamily="18" charset="0"/>
                <a:cs typeface="Times New Roman" panose="02020603050405020304" pitchFamily="18" charset="0"/>
              </a:rPr>
              <a:t>th</a:t>
            </a:r>
            <a:r>
              <a:rPr lang="en-US" sz="2000" dirty="0">
                <a:solidFill>
                  <a:srgbClr val="0070C0"/>
                </a:solidFill>
                <a:latin typeface="Times New Roman" panose="02020603050405020304" pitchFamily="18" charset="0"/>
                <a:cs typeface="Times New Roman" panose="02020603050405020304" pitchFamily="18" charset="0"/>
              </a:rPr>
              <a:t> year, </a:t>
            </a:r>
            <a:r>
              <a:rPr lang="en-US" sz="2000" dirty="0">
                <a:latin typeface="Times New Roman" panose="02020603050405020304" pitchFamily="18" charset="0"/>
                <a:cs typeface="Times New Roman" panose="02020603050405020304" pitchFamily="18" charset="0"/>
              </a:rPr>
              <a:t>with years 1 through 3 recognized to be beneficial to students, the school and the District.</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The programming being offered by our officer and the level of staff, family and student support and engagement is </a:t>
            </a:r>
            <a:r>
              <a:rPr lang="en-US" sz="2000" dirty="0">
                <a:solidFill>
                  <a:srgbClr val="0070C0"/>
                </a:solidFill>
                <a:latin typeface="Times New Roman" panose="02020603050405020304" pitchFamily="18" charset="0"/>
                <a:cs typeface="Times New Roman" panose="02020603050405020304" pitchFamily="18" charset="0"/>
              </a:rPr>
              <a:t>above average for the SRO programs being offered in the District </a:t>
            </a:r>
            <a:r>
              <a:rPr lang="en-US" sz="1800" dirty="0">
                <a:latin typeface="Times New Roman" panose="02020603050405020304" pitchFamily="18" charset="0"/>
                <a:cs typeface="Times New Roman" panose="02020603050405020304" pitchFamily="18" charset="0"/>
              </a:rPr>
              <a:t>(refer to detail presented with our letter of April 8, 2025).</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Ocean View has expressed concern for </a:t>
            </a:r>
            <a:r>
              <a:rPr lang="en-US" sz="2000" dirty="0">
                <a:solidFill>
                  <a:srgbClr val="0070C0"/>
                </a:solidFill>
                <a:latin typeface="Times New Roman" panose="02020603050405020304" pitchFamily="18" charset="0"/>
                <a:cs typeface="Times New Roman" panose="02020603050405020304" pitchFamily="18" charset="0"/>
              </a:rPr>
              <a:t>not being treated equitably in past years </a:t>
            </a:r>
            <a:r>
              <a:rPr lang="en-US" sz="2000" dirty="0">
                <a:latin typeface="Times New Roman" panose="02020603050405020304" pitchFamily="18" charset="0"/>
                <a:cs typeface="Times New Roman" panose="02020603050405020304" pitchFamily="18" charset="0"/>
              </a:rPr>
              <a:t>for which the District has yet to provide adequate justification.</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The </a:t>
            </a:r>
            <a:r>
              <a:rPr lang="en-US" sz="2000" dirty="0">
                <a:solidFill>
                  <a:srgbClr val="0070C0"/>
                </a:solidFill>
                <a:latin typeface="Times New Roman" panose="02020603050405020304" pitchFamily="18" charset="0"/>
                <a:cs typeface="Times New Roman" panose="02020603050405020304" pitchFamily="18" charset="0"/>
              </a:rPr>
              <a:t>IRSD has set a precedent </a:t>
            </a:r>
            <a:r>
              <a:rPr lang="en-US" sz="2000" dirty="0">
                <a:latin typeface="Times New Roman" panose="02020603050405020304" pitchFamily="18" charset="0"/>
                <a:cs typeface="Times New Roman" panose="02020603050405020304" pitchFamily="18" charset="0"/>
              </a:rPr>
              <a:t>in that its clear the District funds other Towns/DSP by the number of officers serving as SRO not the number of schools they cover.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The number of schools an SRO is covering should have no bearing related to funding support if the Town/DSP   have </a:t>
            </a:r>
            <a:r>
              <a:rPr lang="en-US" sz="2000" dirty="0">
                <a:solidFill>
                  <a:srgbClr val="0070C0"/>
                </a:solidFill>
                <a:latin typeface="Times New Roman" panose="02020603050405020304" pitchFamily="18" charset="0"/>
                <a:cs typeface="Times New Roman" panose="02020603050405020304" pitchFamily="18" charset="0"/>
              </a:rPr>
              <a:t>committed to provide a full-time officer </a:t>
            </a:r>
            <a:r>
              <a:rPr lang="en-US" sz="2000" dirty="0">
                <a:latin typeface="Times New Roman" panose="02020603050405020304" pitchFamily="18" charset="0"/>
                <a:cs typeface="Times New Roman" panose="02020603050405020304" pitchFamily="18" charset="0"/>
              </a:rPr>
              <a:t>at one or more schools.  </a:t>
            </a:r>
            <a:br>
              <a:rPr lang="en-US" sz="2000" dirty="0"/>
            </a:br>
            <a:br>
              <a:rPr lang="en-US" sz="2000" dirty="0"/>
            </a:br>
            <a:br>
              <a:rPr lang="en-US" sz="2000" dirty="0"/>
            </a:br>
            <a:br>
              <a:rPr lang="en-US" dirty="0"/>
            </a:br>
            <a:endParaRPr lang="en-US" dirty="0"/>
          </a:p>
        </p:txBody>
      </p:sp>
      <p:sp>
        <p:nvSpPr>
          <p:cNvPr id="3" name="Subtitle 2">
            <a:extLst>
              <a:ext uri="{FF2B5EF4-FFF2-40B4-BE49-F238E27FC236}">
                <a16:creationId xmlns:a16="http://schemas.microsoft.com/office/drawing/2014/main" id="{0CA1616C-F693-3929-E371-15FB44C0313A}"/>
              </a:ext>
            </a:extLst>
          </p:cNvPr>
          <p:cNvSpPr>
            <a:spLocks noGrp="1"/>
          </p:cNvSpPr>
          <p:nvPr>
            <p:ph type="subTitle" idx="1"/>
          </p:nvPr>
        </p:nvSpPr>
        <p:spPr>
          <a:xfrm>
            <a:off x="418154" y="202301"/>
            <a:ext cx="10272635" cy="1036839"/>
          </a:xfrm>
          <a:ln w="28575">
            <a:solidFill>
              <a:srgbClr val="0070C0"/>
            </a:solidFill>
          </a:ln>
        </p:spPr>
        <p:txBody>
          <a:bodyPr>
            <a:normAutofit/>
          </a:bodyPr>
          <a:lstStyle/>
          <a:p>
            <a:r>
              <a:rPr lang="en-US" sz="2400" b="1" dirty="0">
                <a:solidFill>
                  <a:srgbClr val="0070C0"/>
                </a:solidFill>
                <a:latin typeface="Times New Roman" panose="02020603050405020304" pitchFamily="18" charset="0"/>
                <a:cs typeface="Times New Roman" panose="02020603050405020304" pitchFamily="18" charset="0"/>
              </a:rPr>
              <a:t>Just the facts!  Ocean View simply wants to be treated equitably in association with the IRSD funding support for our full time SRO program!</a:t>
            </a:r>
          </a:p>
        </p:txBody>
      </p:sp>
      <p:sp>
        <p:nvSpPr>
          <p:cNvPr id="4" name="Slide Number Placeholder 3">
            <a:extLst>
              <a:ext uri="{FF2B5EF4-FFF2-40B4-BE49-F238E27FC236}">
                <a16:creationId xmlns:a16="http://schemas.microsoft.com/office/drawing/2014/main" id="{25F34DCA-86E2-23B5-D5DC-E4BD4710AEC0}"/>
              </a:ext>
            </a:extLst>
          </p:cNvPr>
          <p:cNvSpPr>
            <a:spLocks noGrp="1"/>
          </p:cNvSpPr>
          <p:nvPr>
            <p:ph type="sldNum" sz="quarter" idx="12"/>
          </p:nvPr>
        </p:nvSpPr>
        <p:spPr/>
        <p:txBody>
          <a:bodyPr/>
          <a:lstStyle/>
          <a:p>
            <a:fld id="{5DEF7F31-0B8A-474A-B86C-91F381754329}" type="slidenum">
              <a:rPr lang="en-US" smtClean="0"/>
              <a:t>2</a:t>
            </a:fld>
            <a:endParaRPr lang="en-US" dirty="0"/>
          </a:p>
        </p:txBody>
      </p:sp>
    </p:spTree>
    <p:extLst>
      <p:ext uri="{BB962C8B-B14F-4D97-AF65-F5344CB8AC3E}">
        <p14:creationId xmlns:p14="http://schemas.microsoft.com/office/powerpoint/2010/main" val="478014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2676A8-DD0D-FBA4-32ED-FB0B62B0070D}"/>
              </a:ext>
            </a:extLst>
          </p:cNvPr>
          <p:cNvSpPr>
            <a:spLocks noGrp="1"/>
          </p:cNvSpPr>
          <p:nvPr>
            <p:ph idx="1"/>
          </p:nvPr>
        </p:nvSpPr>
        <p:spPr>
          <a:xfrm>
            <a:off x="1017542" y="1982625"/>
            <a:ext cx="9950103" cy="3990885"/>
          </a:xfrm>
        </p:spPr>
        <p:txBody>
          <a:bodyPr>
            <a:normAutofit fontScale="92500" lnSpcReduction="20000"/>
          </a:bodyPr>
          <a:lstStyle/>
          <a:p>
            <a:pPr marL="0" indent="0">
              <a:buNone/>
            </a:pPr>
            <a:r>
              <a:rPr lang="en-US" sz="2000" b="1" dirty="0">
                <a:solidFill>
                  <a:srgbClr val="0070C0"/>
                </a:solidFill>
                <a:latin typeface="Times New Roman" panose="02020603050405020304" pitchFamily="18" charset="0"/>
                <a:cs typeface="Times New Roman" panose="02020603050405020304" pitchFamily="18" charset="0"/>
              </a:rPr>
              <a:t>The following SRO contracts were approved for the 2024/2025 school year </a:t>
            </a:r>
            <a:r>
              <a:rPr lang="en-US" sz="1700" b="1" dirty="0">
                <a:solidFill>
                  <a:srgbClr val="0070C0"/>
                </a:solidFill>
                <a:latin typeface="Times New Roman" panose="02020603050405020304" pitchFamily="18" charset="0"/>
                <a:cs typeface="Times New Roman" panose="02020603050405020304" pitchFamily="18" charset="0"/>
              </a:rPr>
              <a:t>(per information provided by the District)</a:t>
            </a:r>
            <a:r>
              <a:rPr lang="en-US" sz="2000" b="1" dirty="0">
                <a:solidFill>
                  <a:srgbClr val="0070C0"/>
                </a:solidFill>
                <a:latin typeface="Times New Roman" panose="02020603050405020304" pitchFamily="18" charset="0"/>
                <a:cs typeface="Times New Roman" panose="02020603050405020304" pitchFamily="18" charset="0"/>
              </a:rPr>
              <a:t>:</a:t>
            </a:r>
          </a:p>
          <a:p>
            <a:r>
              <a:rPr lang="en-US" sz="2000" b="1" dirty="0">
                <a:latin typeface="Times New Roman" panose="02020603050405020304" pitchFamily="18" charset="0"/>
                <a:cs typeface="Times New Roman" panose="02020603050405020304" pitchFamily="18" charset="0"/>
              </a:rPr>
              <a:t>Delaware State Police (2 officers) </a:t>
            </a:r>
            <a:r>
              <a:rPr lang="en-US" sz="2000" b="1" dirty="0">
                <a:solidFill>
                  <a:srgbClr val="00B050"/>
                </a:solidFill>
                <a:latin typeface="Times New Roman" panose="02020603050405020304" pitchFamily="18" charset="0"/>
                <a:cs typeface="Times New Roman" panose="02020603050405020304" pitchFamily="18" charset="0"/>
              </a:rPr>
              <a:t>$250,282</a:t>
            </a:r>
          </a:p>
          <a:p>
            <a:r>
              <a:rPr lang="en-US" sz="2000" b="1" dirty="0">
                <a:latin typeface="Times New Roman" panose="02020603050405020304" pitchFamily="18" charset="0"/>
                <a:cs typeface="Times New Roman" panose="02020603050405020304" pitchFamily="18" charset="0"/>
              </a:rPr>
              <a:t>Town of Selbyville (1 officer) </a:t>
            </a:r>
            <a:r>
              <a:rPr lang="en-US" sz="2000" b="1" dirty="0">
                <a:solidFill>
                  <a:srgbClr val="00B050"/>
                </a:solidFill>
                <a:latin typeface="Times New Roman" panose="02020603050405020304" pitchFamily="18" charset="0"/>
                <a:cs typeface="Times New Roman" panose="02020603050405020304" pitchFamily="18" charset="0"/>
              </a:rPr>
              <a:t>$82,000</a:t>
            </a:r>
          </a:p>
          <a:p>
            <a:r>
              <a:rPr lang="en-US" sz="2000" b="1" dirty="0">
                <a:latin typeface="Times New Roman" panose="02020603050405020304" pitchFamily="18" charset="0"/>
                <a:cs typeface="Times New Roman" panose="02020603050405020304" pitchFamily="18" charset="0"/>
              </a:rPr>
              <a:t>Town of Georgetown (1 officer) </a:t>
            </a:r>
            <a:r>
              <a:rPr lang="en-US" sz="2000" b="1" dirty="0">
                <a:solidFill>
                  <a:srgbClr val="00B050"/>
                </a:solidFill>
                <a:latin typeface="Times New Roman" panose="02020603050405020304" pitchFamily="18" charset="0"/>
                <a:cs typeface="Times New Roman" panose="02020603050405020304" pitchFamily="18" charset="0"/>
              </a:rPr>
              <a:t>$ 82,480</a:t>
            </a:r>
          </a:p>
          <a:p>
            <a:r>
              <a:rPr lang="en-US" sz="2000" b="1" dirty="0">
                <a:latin typeface="Times New Roman" panose="02020603050405020304" pitchFamily="18" charset="0"/>
                <a:cs typeface="Times New Roman" panose="02020603050405020304" pitchFamily="18" charset="0"/>
              </a:rPr>
              <a:t>Town of Millsboro (1 officer) </a:t>
            </a:r>
            <a:r>
              <a:rPr lang="en-US" sz="2000" b="1" dirty="0">
                <a:solidFill>
                  <a:srgbClr val="00B050"/>
                </a:solidFill>
                <a:latin typeface="Times New Roman" panose="02020603050405020304" pitchFamily="18" charset="0"/>
                <a:cs typeface="Times New Roman" panose="02020603050405020304" pitchFamily="18" charset="0"/>
              </a:rPr>
              <a:t>$83,412</a:t>
            </a:r>
          </a:p>
          <a:p>
            <a:r>
              <a:rPr lang="en-US" sz="2000" b="1" dirty="0">
                <a:solidFill>
                  <a:srgbClr val="FF0000"/>
                </a:solidFill>
                <a:latin typeface="Times New Roman" panose="02020603050405020304" pitchFamily="18" charset="0"/>
                <a:cs typeface="Times New Roman" panose="02020603050405020304" pitchFamily="18" charset="0"/>
              </a:rPr>
              <a:t>Town of Ocean View (1 officer) $40,000 </a:t>
            </a:r>
          </a:p>
          <a:p>
            <a:pPr marL="0" indent="0">
              <a:buNone/>
            </a:pPr>
            <a:r>
              <a:rPr lang="en-US" sz="2000" b="1" dirty="0">
                <a:solidFill>
                  <a:srgbClr val="0070C0"/>
                </a:solidFill>
                <a:latin typeface="Times New Roman" panose="02020603050405020304" pitchFamily="18" charset="0"/>
                <a:cs typeface="Times New Roman" panose="02020603050405020304" pitchFamily="18" charset="0"/>
              </a:rPr>
              <a:t>	</a:t>
            </a:r>
            <a:r>
              <a:rPr lang="en-US" sz="2000" b="1" dirty="0">
                <a:solidFill>
                  <a:srgbClr val="FF0000"/>
                </a:solidFill>
                <a:latin typeface="Times New Roman" panose="02020603050405020304" pitchFamily="18" charset="0"/>
                <a:cs typeface="Times New Roman" panose="02020603050405020304" pitchFamily="18" charset="0"/>
              </a:rPr>
              <a:t>There is no justification for limiting the Town of Ocean View to this level of funding.   Our officer is a full time SRO at a District elementary school.</a:t>
            </a:r>
          </a:p>
          <a:p>
            <a:pPr marL="0" indent="0">
              <a:buNone/>
            </a:pPr>
            <a:r>
              <a:rPr lang="en-US" sz="2000" b="1" dirty="0">
                <a:latin typeface="Times New Roman" panose="02020603050405020304" pitchFamily="18" charset="0"/>
                <a:cs typeface="Times New Roman" panose="02020603050405020304" pitchFamily="18" charset="0"/>
              </a:rPr>
              <a:t>	</a:t>
            </a:r>
            <a:r>
              <a:rPr lang="en-US" sz="2600" b="1" dirty="0">
                <a:solidFill>
                  <a:srgbClr val="0070C0"/>
                </a:solidFill>
                <a:latin typeface="Times New Roman" panose="02020603050405020304" pitchFamily="18" charset="0"/>
                <a:cs typeface="Times New Roman" panose="02020603050405020304" pitchFamily="18" charset="0"/>
              </a:rPr>
              <a:t>Our request for the 2025/2026 school year is $80,000</a:t>
            </a:r>
          </a:p>
          <a:p>
            <a:pPr marL="0" indent="0">
              <a:buNone/>
            </a:pPr>
            <a:endParaRPr lang="en-US" sz="2000" b="1" dirty="0">
              <a:solidFill>
                <a:srgbClr val="0070C0"/>
              </a:solidFill>
              <a:latin typeface="+mj-lt"/>
            </a:endParaRPr>
          </a:p>
          <a:p>
            <a:pPr marL="0" indent="0">
              <a:buNone/>
            </a:pPr>
            <a:endParaRPr lang="en-US" sz="2000" b="1" dirty="0">
              <a:solidFill>
                <a:srgbClr val="0070C0"/>
              </a:solidFill>
              <a:latin typeface="+mj-lt"/>
            </a:endParaRPr>
          </a:p>
          <a:p>
            <a:endParaRPr lang="en-US" sz="2000" b="1" dirty="0">
              <a:solidFill>
                <a:srgbClr val="FF0000"/>
              </a:solidFill>
              <a:latin typeface="+mj-lt"/>
            </a:endParaRPr>
          </a:p>
          <a:p>
            <a:pPr lvl="1"/>
            <a:endParaRPr lang="en-US" sz="1800" b="1" dirty="0">
              <a:solidFill>
                <a:srgbClr val="FF0000"/>
              </a:solidFill>
              <a:latin typeface="+mj-lt"/>
            </a:endParaRPr>
          </a:p>
        </p:txBody>
      </p:sp>
      <p:sp>
        <p:nvSpPr>
          <p:cNvPr id="4" name="Slide Number Placeholder 3">
            <a:extLst>
              <a:ext uri="{FF2B5EF4-FFF2-40B4-BE49-F238E27FC236}">
                <a16:creationId xmlns:a16="http://schemas.microsoft.com/office/drawing/2014/main" id="{4BD45FE0-C079-BC89-A8DD-A550F4AA5A3C}"/>
              </a:ext>
            </a:extLst>
          </p:cNvPr>
          <p:cNvSpPr>
            <a:spLocks noGrp="1"/>
          </p:cNvSpPr>
          <p:nvPr>
            <p:ph type="sldNum" sz="quarter" idx="12"/>
          </p:nvPr>
        </p:nvSpPr>
        <p:spPr/>
        <p:txBody>
          <a:bodyPr/>
          <a:lstStyle/>
          <a:p>
            <a:fld id="{5DEF7F31-0B8A-474A-B86C-91F381754329}" type="slidenum">
              <a:rPr lang="en-US" smtClean="0"/>
              <a:t>3</a:t>
            </a:fld>
            <a:endParaRPr lang="en-US"/>
          </a:p>
        </p:txBody>
      </p:sp>
      <p:pic>
        <p:nvPicPr>
          <p:cNvPr id="2" name="Picture 1">
            <a:extLst>
              <a:ext uri="{FF2B5EF4-FFF2-40B4-BE49-F238E27FC236}">
                <a16:creationId xmlns:a16="http://schemas.microsoft.com/office/drawing/2014/main" id="{92A33F4A-3B6A-DB95-4889-1E51B55FADC1}"/>
              </a:ext>
            </a:extLst>
          </p:cNvPr>
          <p:cNvPicPr>
            <a:picLocks noChangeAspect="1"/>
          </p:cNvPicPr>
          <p:nvPr/>
        </p:nvPicPr>
        <p:blipFill>
          <a:blip r:embed="rId2"/>
          <a:stretch>
            <a:fillRect/>
          </a:stretch>
        </p:blipFill>
        <p:spPr>
          <a:xfrm>
            <a:off x="360583" y="479111"/>
            <a:ext cx="10388484" cy="1085182"/>
          </a:xfrm>
          <a:prstGeom prst="rect">
            <a:avLst/>
          </a:prstGeom>
        </p:spPr>
      </p:pic>
    </p:spTree>
    <p:extLst>
      <p:ext uri="{BB962C8B-B14F-4D97-AF65-F5344CB8AC3E}">
        <p14:creationId xmlns:p14="http://schemas.microsoft.com/office/powerpoint/2010/main" val="454022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79552A-201E-F295-FA24-0D72E10ABA1E}"/>
              </a:ext>
            </a:extLst>
          </p:cNvPr>
          <p:cNvSpPr>
            <a:spLocks noGrp="1"/>
          </p:cNvSpPr>
          <p:nvPr>
            <p:ph idx="1"/>
          </p:nvPr>
        </p:nvSpPr>
        <p:spPr>
          <a:xfrm>
            <a:off x="1120948" y="1960784"/>
            <a:ext cx="9950103" cy="3841809"/>
          </a:xfrm>
        </p:spPr>
        <p:txBody>
          <a:bodyPr>
            <a:normAutofit lnSpcReduction="10000"/>
          </a:bodyPr>
          <a:lstStyle/>
          <a:p>
            <a:r>
              <a:rPr lang="en-US" b="1" dirty="0">
                <a:latin typeface="Times New Roman" panose="02020603050405020304" pitchFamily="18" charset="0"/>
                <a:cs typeface="Times New Roman" panose="02020603050405020304" pitchFamily="18" charset="0"/>
              </a:rPr>
              <a:t>We have requested funding at the Level of </a:t>
            </a:r>
            <a:r>
              <a:rPr lang="en-US" b="1" dirty="0">
                <a:solidFill>
                  <a:srgbClr val="0070C0"/>
                </a:solidFill>
                <a:latin typeface="Times New Roman" panose="02020603050405020304" pitchFamily="18" charset="0"/>
                <a:cs typeface="Times New Roman" panose="02020603050405020304" pitchFamily="18" charset="0"/>
              </a:rPr>
              <a:t>$80,000 for the 2025/2026 school year.  </a:t>
            </a:r>
          </a:p>
          <a:p>
            <a:r>
              <a:rPr lang="en-US" b="1" dirty="0">
                <a:latin typeface="Times New Roman" panose="02020603050405020304" pitchFamily="18" charset="0"/>
                <a:cs typeface="Times New Roman" panose="02020603050405020304" pitchFamily="18" charset="0"/>
              </a:rPr>
              <a:t>This level of funding will likely still fall below that of the other District supported SRO. </a:t>
            </a:r>
          </a:p>
          <a:p>
            <a:r>
              <a:rPr lang="en-US" b="1" dirty="0">
                <a:latin typeface="Times New Roman" panose="02020603050405020304" pitchFamily="18" charset="0"/>
                <a:cs typeface="Times New Roman" panose="02020603050405020304" pitchFamily="18" charset="0"/>
              </a:rPr>
              <a:t>It would be prudent for the District to </a:t>
            </a:r>
            <a:r>
              <a:rPr lang="en-US" b="1" dirty="0">
                <a:solidFill>
                  <a:srgbClr val="0070C0"/>
                </a:solidFill>
                <a:latin typeface="Times New Roman" panose="02020603050405020304" pitchFamily="18" charset="0"/>
                <a:cs typeface="Times New Roman" panose="02020603050405020304" pitchFamily="18" charset="0"/>
              </a:rPr>
              <a:t>adopt a per SRO level of funding that is standard</a:t>
            </a:r>
            <a:r>
              <a:rPr lang="en-US" b="1" dirty="0">
                <a:latin typeface="Times New Roman" panose="02020603050405020304" pitchFamily="18" charset="0"/>
                <a:cs typeface="Times New Roman" panose="02020603050405020304" pitchFamily="18" charset="0"/>
              </a:rPr>
              <a:t> rather than continue its current approach.</a:t>
            </a:r>
          </a:p>
          <a:p>
            <a:r>
              <a:rPr lang="en-US" b="1" dirty="0">
                <a:latin typeface="Times New Roman" panose="02020603050405020304" pitchFamily="18" charset="0"/>
                <a:cs typeface="Times New Roman" panose="02020603050405020304" pitchFamily="18" charset="0"/>
              </a:rPr>
              <a:t>The Town of Ocean View has made a commitment to our local school and the IRSD and therefore expects to be </a:t>
            </a:r>
            <a:r>
              <a:rPr lang="en-US" b="1" dirty="0">
                <a:solidFill>
                  <a:srgbClr val="0070C0"/>
                </a:solidFill>
                <a:latin typeface="Times New Roman" panose="02020603050405020304" pitchFamily="18" charset="0"/>
                <a:cs typeface="Times New Roman" panose="02020603050405020304" pitchFamily="18" charset="0"/>
              </a:rPr>
              <a:t>treated fairly for funding level support</a:t>
            </a:r>
            <a:r>
              <a:rPr lang="en-US" b="1" dirty="0">
                <a:latin typeface="Times New Roman" panose="02020603050405020304" pitchFamily="18" charset="0"/>
                <a:cs typeface="Times New Roman" panose="02020603050405020304" pitchFamily="18" charset="0"/>
              </a:rPr>
              <a:t>.   </a:t>
            </a:r>
          </a:p>
          <a:p>
            <a:r>
              <a:rPr lang="en-US" b="1" dirty="0">
                <a:latin typeface="Times New Roman" panose="02020603050405020304" pitchFamily="18" charset="0"/>
                <a:cs typeface="Times New Roman" panose="02020603050405020304" pitchFamily="18" charset="0"/>
              </a:rPr>
              <a:t>Our SRO continues to provide additional </a:t>
            </a:r>
            <a:r>
              <a:rPr lang="en-US" b="1" dirty="0">
                <a:solidFill>
                  <a:srgbClr val="0070C0"/>
                </a:solidFill>
                <a:latin typeface="Times New Roman" panose="02020603050405020304" pitchFamily="18" charset="0"/>
                <a:cs typeface="Times New Roman" panose="02020603050405020304" pitchFamily="18" charset="0"/>
              </a:rPr>
              <a:t>value-added training </a:t>
            </a:r>
            <a:r>
              <a:rPr lang="en-US" b="1" dirty="0">
                <a:latin typeface="Times New Roman" panose="02020603050405020304" pitchFamily="18" charset="0"/>
                <a:cs typeface="Times New Roman" panose="02020603050405020304" pitchFamily="18" charset="0"/>
              </a:rPr>
              <a:t>to other SRO and constables that has not been provided by other SRO serving in District schools.</a:t>
            </a:r>
          </a:p>
          <a:p>
            <a:r>
              <a:rPr lang="en-US" b="1" dirty="0">
                <a:latin typeface="Times New Roman" panose="02020603050405020304" pitchFamily="18" charset="0"/>
                <a:cs typeface="Times New Roman" panose="02020603050405020304" pitchFamily="18" charset="0"/>
              </a:rPr>
              <a:t>The </a:t>
            </a:r>
            <a:r>
              <a:rPr lang="en-US" b="1" dirty="0">
                <a:solidFill>
                  <a:srgbClr val="0070C0"/>
                </a:solidFill>
                <a:latin typeface="Times New Roman" panose="02020603050405020304" pitchFamily="18" charset="0"/>
                <a:cs typeface="Times New Roman" panose="02020603050405020304" pitchFamily="18" charset="0"/>
              </a:rPr>
              <a:t>actual cost for our current seasoned SRO </a:t>
            </a:r>
            <a:r>
              <a:rPr lang="en-US" b="1" dirty="0">
                <a:latin typeface="Times New Roman" panose="02020603050405020304" pitchFamily="18" charset="0"/>
                <a:cs typeface="Times New Roman" panose="02020603050405020304" pitchFamily="18" charset="0"/>
              </a:rPr>
              <a:t>(salary and benefits is $148,938) and for an entry level officer  the actual cost (salary and benefits) would be $113,291 at current rates. </a:t>
            </a:r>
          </a:p>
        </p:txBody>
      </p:sp>
      <p:sp>
        <p:nvSpPr>
          <p:cNvPr id="4" name="Slide Number Placeholder 3">
            <a:extLst>
              <a:ext uri="{FF2B5EF4-FFF2-40B4-BE49-F238E27FC236}">
                <a16:creationId xmlns:a16="http://schemas.microsoft.com/office/drawing/2014/main" id="{AAB78449-F549-91D1-4E75-BD99B4CE2F8B}"/>
              </a:ext>
            </a:extLst>
          </p:cNvPr>
          <p:cNvSpPr>
            <a:spLocks noGrp="1"/>
          </p:cNvSpPr>
          <p:nvPr>
            <p:ph type="sldNum" sz="quarter" idx="12"/>
          </p:nvPr>
        </p:nvSpPr>
        <p:spPr/>
        <p:txBody>
          <a:bodyPr/>
          <a:lstStyle/>
          <a:p>
            <a:fld id="{5DEF7F31-0B8A-474A-B86C-91F381754329}" type="slidenum">
              <a:rPr lang="en-US" smtClean="0"/>
              <a:t>4</a:t>
            </a:fld>
            <a:endParaRPr lang="en-US"/>
          </a:p>
        </p:txBody>
      </p:sp>
      <p:pic>
        <p:nvPicPr>
          <p:cNvPr id="2" name="Picture 1">
            <a:extLst>
              <a:ext uri="{FF2B5EF4-FFF2-40B4-BE49-F238E27FC236}">
                <a16:creationId xmlns:a16="http://schemas.microsoft.com/office/drawing/2014/main" id="{42CF3B10-7E5B-DB59-42F0-56A09EC55C20}"/>
              </a:ext>
            </a:extLst>
          </p:cNvPr>
          <p:cNvPicPr>
            <a:picLocks noChangeAspect="1"/>
          </p:cNvPicPr>
          <p:nvPr/>
        </p:nvPicPr>
        <p:blipFill>
          <a:blip r:embed="rId2"/>
          <a:stretch>
            <a:fillRect/>
          </a:stretch>
        </p:blipFill>
        <p:spPr>
          <a:xfrm>
            <a:off x="472550" y="479111"/>
            <a:ext cx="10388484" cy="1085182"/>
          </a:xfrm>
          <a:prstGeom prst="rect">
            <a:avLst/>
          </a:prstGeom>
        </p:spPr>
      </p:pic>
    </p:spTree>
    <p:extLst>
      <p:ext uri="{BB962C8B-B14F-4D97-AF65-F5344CB8AC3E}">
        <p14:creationId xmlns:p14="http://schemas.microsoft.com/office/powerpoint/2010/main" val="895682515"/>
      </p:ext>
    </p:extLst>
  </p:cSld>
  <p:clrMapOvr>
    <a:masterClrMapping/>
  </p:clrMapOvr>
</p:sld>
</file>

<file path=ppt/theme/theme1.xml><?xml version="1.0" encoding="utf-8"?>
<a:theme xmlns:a="http://schemas.openxmlformats.org/drawingml/2006/main" name="BlocksVTI">
  <a:themeElements>
    <a:clrScheme name="Blocks">
      <a:dk1>
        <a:sysClr val="windowText" lastClr="000000"/>
      </a:dk1>
      <a:lt1>
        <a:sysClr val="window" lastClr="FFFFFF"/>
      </a:lt1>
      <a:dk2>
        <a:srgbClr val="1B3843"/>
      </a:dk2>
      <a:lt2>
        <a:srgbClr val="F2F3F1"/>
      </a:lt2>
      <a:accent1>
        <a:srgbClr val="7A8592"/>
      </a:accent1>
      <a:accent2>
        <a:srgbClr val="8C8C96"/>
      </a:accent2>
      <a:accent3>
        <a:srgbClr val="7A6C76"/>
      </a:accent3>
      <a:accent4>
        <a:srgbClr val="A7AA9D"/>
      </a:accent4>
      <a:accent5>
        <a:srgbClr val="63787F"/>
      </a:accent5>
      <a:accent6>
        <a:srgbClr val="889DA5"/>
      </a:accent6>
      <a:hlink>
        <a:srgbClr val="71819B"/>
      </a:hlink>
      <a:folHlink>
        <a:srgbClr val="7E8B85"/>
      </a:folHlink>
    </a:clrScheme>
    <a:fontScheme name="Avenir">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sVTI" id="{31656FE6-20D8-4105-85EA-706EC9332BE9}" vid="{039DFFC9-9B25-4063-9235-B287A446F5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1492</TotalTime>
  <Words>577</Words>
  <Application>Microsoft Office PowerPoint</Application>
  <PresentationFormat>Widescreen</PresentationFormat>
  <Paragraphs>34</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Avenir Next LT Pro</vt:lpstr>
      <vt:lpstr>Avenir Next LT Pro Light</vt:lpstr>
      <vt:lpstr>Calibri</vt:lpstr>
      <vt:lpstr>Times New Roman</vt:lpstr>
      <vt:lpstr>BlocksVTI</vt:lpstr>
      <vt:lpstr>Presented to the Indian River School District  Finance Committee May 12, 2025</vt:lpstr>
      <vt:lpstr>- Our program is entering its 4th year, with years 1 through 3 recognized to be beneficial to students, the school and the District.  - The programming being offered by our officer and the level of staff, family and student support and engagement is above average for the SRO programs being offered in the District (refer to detail presented with our letter of April 8, 2025).  - Ocean View has expressed concern for not being treated equitably in past years for which the District has yet to provide adequate justification.  - The IRSD has set a precedent in that its clear the District funds other Towns/DSP by the number of officers serving as SRO not the number of schools they cover.   - The number of schools an SRO is covering should have no bearing related to funding support if the Town/DSP   have committed to provide a full-time officer at one or more schools.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Presented to the Indian River School District  Finance Committee &amp; Board of Directors January 2024</dc:title>
  <dc:creator>Carol Houck</dc:creator>
  <cp:lastModifiedBy>Carol Houck</cp:lastModifiedBy>
  <cp:revision>36</cp:revision>
  <cp:lastPrinted>2025-05-12T14:24:09Z</cp:lastPrinted>
  <dcterms:created xsi:type="dcterms:W3CDTF">2023-12-01T21:11:29Z</dcterms:created>
  <dcterms:modified xsi:type="dcterms:W3CDTF">2025-06-03T15:46:42Z</dcterms:modified>
</cp:coreProperties>
</file>